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oppins Light" charset="1" panose="00000400000000000000"/>
      <p:regular r:id="rId31"/>
    </p:embeddedFont>
    <p:embeddedFont>
      <p:font typeface="Poppins Bold" charset="1" panose="00000800000000000000"/>
      <p:regular r:id="rId32"/>
    </p:embeddedFont>
    <p:embeddedFont>
      <p:font typeface="Poppins" charset="1" panose="00000500000000000000"/>
      <p:regular r:id="rId33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2.jpeg" Type="http://schemas.openxmlformats.org/officeDocument/2006/relationships/image"/><Relationship Id="rId6" Target="../media/VAGn1Vlf5rc.mp4" Type="http://schemas.openxmlformats.org/officeDocument/2006/relationships/video"/><Relationship Id="rId7" Target="../media/VAGn1Vlf5rc.mp4" Type="http://schemas.microsoft.com/office/2007/relationships/media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1600" y="-2681288"/>
            <a:ext cx="15649575" cy="15649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62850" y="-2681288"/>
            <a:ext cx="15649575" cy="156495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81600" y="82010"/>
            <a:ext cx="8550777" cy="8550777"/>
          </a:xfrm>
          <a:custGeom>
            <a:avLst/>
            <a:gdLst/>
            <a:ahLst/>
            <a:cxnLst/>
            <a:rect r="r" b="b" t="t" l="l"/>
            <a:pathLst>
              <a:path h="8550777" w="8550777">
                <a:moveTo>
                  <a:pt x="0" y="0"/>
                </a:moveTo>
                <a:lnTo>
                  <a:pt x="8550777" y="0"/>
                </a:lnTo>
                <a:lnTo>
                  <a:pt x="8550777" y="8550777"/>
                </a:lnTo>
                <a:lnTo>
                  <a:pt x="0" y="8550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31812" y="3494958"/>
            <a:ext cx="8700821" cy="175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0"/>
              </a:lnSpc>
              <a:spcBef>
                <a:spcPct val="0"/>
              </a:spcBef>
            </a:pPr>
            <a:r>
              <a:rPr lang="en-US" sz="11741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udget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26034" y="5276990"/>
            <a:ext cx="4025985" cy="175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0"/>
              </a:lnSpc>
              <a:spcBef>
                <a:spcPct val="0"/>
              </a:spcBef>
            </a:pPr>
            <a:r>
              <a:rPr lang="en-US" b="true" sz="11741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Boss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04411" y="9111338"/>
            <a:ext cx="8751544" cy="45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6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No more loss with Budget Boss.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181" y="234813"/>
            <a:ext cx="934496" cy="676699"/>
            <a:chOff x="0" y="0"/>
            <a:chExt cx="5612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223" cy="406400"/>
            </a:xfrm>
            <a:custGeom>
              <a:avLst/>
              <a:gdLst/>
              <a:ahLst/>
              <a:cxnLst/>
              <a:rect r="r" b="b" t="t" l="l"/>
              <a:pathLst>
                <a:path h="406400" w="561223">
                  <a:moveTo>
                    <a:pt x="358023" y="0"/>
                  </a:moveTo>
                  <a:cubicBezTo>
                    <a:pt x="470248" y="0"/>
                    <a:pt x="561223" y="90976"/>
                    <a:pt x="561223" y="203200"/>
                  </a:cubicBezTo>
                  <a:cubicBezTo>
                    <a:pt x="561223" y="315424"/>
                    <a:pt x="470248" y="406400"/>
                    <a:pt x="358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12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8" y="-404940"/>
            <a:ext cx="1956205" cy="1956205"/>
          </a:xfrm>
          <a:custGeom>
            <a:avLst/>
            <a:gdLst/>
            <a:ahLst/>
            <a:cxnLst/>
            <a:rect r="r" b="b" t="t" l="l"/>
            <a:pathLst>
              <a:path h="1956205" w="1956205">
                <a:moveTo>
                  <a:pt x="0" y="0"/>
                </a:moveTo>
                <a:lnTo>
                  <a:pt x="1956204" y="0"/>
                </a:lnTo>
                <a:lnTo>
                  <a:pt x="1956204" y="1956204"/>
                </a:lnTo>
                <a:lnTo>
                  <a:pt x="0" y="195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29260"/>
            <a:ext cx="16154400" cy="8204547"/>
            <a:chOff x="0" y="0"/>
            <a:chExt cx="4254657" cy="2160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4657" cy="2160868"/>
            </a:xfrm>
            <a:custGeom>
              <a:avLst/>
              <a:gdLst/>
              <a:ahLst/>
              <a:cxnLst/>
              <a:rect r="r" b="b" t="t" l="l"/>
              <a:pathLst>
                <a:path h="2160868" w="4254657">
                  <a:moveTo>
                    <a:pt x="14377" y="0"/>
                  </a:moveTo>
                  <a:lnTo>
                    <a:pt x="4240280" y="0"/>
                  </a:lnTo>
                  <a:cubicBezTo>
                    <a:pt x="4244093" y="0"/>
                    <a:pt x="4247750" y="1515"/>
                    <a:pt x="4250446" y="4211"/>
                  </a:cubicBezTo>
                  <a:cubicBezTo>
                    <a:pt x="4253142" y="6907"/>
                    <a:pt x="4254657" y="10564"/>
                    <a:pt x="4254657" y="14377"/>
                  </a:cubicBezTo>
                  <a:lnTo>
                    <a:pt x="4254657" y="2146491"/>
                  </a:lnTo>
                  <a:cubicBezTo>
                    <a:pt x="4254657" y="2150304"/>
                    <a:pt x="4253142" y="2153961"/>
                    <a:pt x="4250446" y="2156657"/>
                  </a:cubicBezTo>
                  <a:cubicBezTo>
                    <a:pt x="4247750" y="2159353"/>
                    <a:pt x="4244093" y="2160868"/>
                    <a:pt x="4240280" y="2160868"/>
                  </a:cubicBezTo>
                  <a:lnTo>
                    <a:pt x="14377" y="2160868"/>
                  </a:lnTo>
                  <a:cubicBezTo>
                    <a:pt x="10564" y="2160868"/>
                    <a:pt x="6907" y="2159353"/>
                    <a:pt x="4211" y="2156657"/>
                  </a:cubicBezTo>
                  <a:cubicBezTo>
                    <a:pt x="1515" y="2153961"/>
                    <a:pt x="0" y="2150304"/>
                    <a:pt x="0" y="2146491"/>
                  </a:cubicBezTo>
                  <a:lnTo>
                    <a:pt x="0" y="14377"/>
                  </a:lnTo>
                  <a:cubicBezTo>
                    <a:pt x="0" y="10564"/>
                    <a:pt x="1515" y="6907"/>
                    <a:pt x="4211" y="4211"/>
                  </a:cubicBezTo>
                  <a:cubicBezTo>
                    <a:pt x="6907" y="1515"/>
                    <a:pt x="10564" y="0"/>
                    <a:pt x="14377" y="0"/>
                  </a:cubicBezTo>
                  <a:close/>
                </a:path>
              </a:pathLst>
            </a:custGeom>
            <a:solidFill>
              <a:srgbClr val="F9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254657" cy="21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41907" y="1651328"/>
            <a:ext cx="14642287" cy="7760412"/>
          </a:xfrm>
          <a:custGeom>
            <a:avLst/>
            <a:gdLst/>
            <a:ahLst/>
            <a:cxnLst/>
            <a:rect r="r" b="b" t="t" l="l"/>
            <a:pathLst>
              <a:path h="7760412" w="14642287">
                <a:moveTo>
                  <a:pt x="0" y="0"/>
                </a:moveTo>
                <a:lnTo>
                  <a:pt x="14642286" y="0"/>
                </a:lnTo>
                <a:lnTo>
                  <a:pt x="14642286" y="7760412"/>
                </a:lnTo>
                <a:lnTo>
                  <a:pt x="0" y="7760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7336912" y="9029381"/>
            <a:ext cx="936679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1241" y="28575"/>
            <a:ext cx="11807142" cy="133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2"/>
              </a:lnSpc>
              <a:spcBef>
                <a:spcPct val="0"/>
              </a:spcBef>
            </a:pPr>
            <a:r>
              <a:rPr lang="en-US" b="true" sz="8956">
                <a:solidFill>
                  <a:srgbClr val="E9E9E9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181" y="234813"/>
            <a:ext cx="934496" cy="676699"/>
            <a:chOff x="0" y="0"/>
            <a:chExt cx="5612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223" cy="406400"/>
            </a:xfrm>
            <a:custGeom>
              <a:avLst/>
              <a:gdLst/>
              <a:ahLst/>
              <a:cxnLst/>
              <a:rect r="r" b="b" t="t" l="l"/>
              <a:pathLst>
                <a:path h="406400" w="561223">
                  <a:moveTo>
                    <a:pt x="358023" y="0"/>
                  </a:moveTo>
                  <a:cubicBezTo>
                    <a:pt x="470248" y="0"/>
                    <a:pt x="561223" y="90976"/>
                    <a:pt x="561223" y="203200"/>
                  </a:cubicBezTo>
                  <a:cubicBezTo>
                    <a:pt x="561223" y="315424"/>
                    <a:pt x="470248" y="406400"/>
                    <a:pt x="358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12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8" y="-404940"/>
            <a:ext cx="1956205" cy="1956205"/>
          </a:xfrm>
          <a:custGeom>
            <a:avLst/>
            <a:gdLst/>
            <a:ahLst/>
            <a:cxnLst/>
            <a:rect r="r" b="b" t="t" l="l"/>
            <a:pathLst>
              <a:path h="1956205" w="1956205">
                <a:moveTo>
                  <a:pt x="0" y="0"/>
                </a:moveTo>
                <a:lnTo>
                  <a:pt x="1956204" y="0"/>
                </a:lnTo>
                <a:lnTo>
                  <a:pt x="1956204" y="1956204"/>
                </a:lnTo>
                <a:lnTo>
                  <a:pt x="0" y="195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29260"/>
            <a:ext cx="16154400" cy="8204547"/>
            <a:chOff x="0" y="0"/>
            <a:chExt cx="4254657" cy="2160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4657" cy="2160868"/>
            </a:xfrm>
            <a:custGeom>
              <a:avLst/>
              <a:gdLst/>
              <a:ahLst/>
              <a:cxnLst/>
              <a:rect r="r" b="b" t="t" l="l"/>
              <a:pathLst>
                <a:path h="2160868" w="4254657">
                  <a:moveTo>
                    <a:pt x="14377" y="0"/>
                  </a:moveTo>
                  <a:lnTo>
                    <a:pt x="4240280" y="0"/>
                  </a:lnTo>
                  <a:cubicBezTo>
                    <a:pt x="4244093" y="0"/>
                    <a:pt x="4247750" y="1515"/>
                    <a:pt x="4250446" y="4211"/>
                  </a:cubicBezTo>
                  <a:cubicBezTo>
                    <a:pt x="4253142" y="6907"/>
                    <a:pt x="4254657" y="10564"/>
                    <a:pt x="4254657" y="14377"/>
                  </a:cubicBezTo>
                  <a:lnTo>
                    <a:pt x="4254657" y="2146491"/>
                  </a:lnTo>
                  <a:cubicBezTo>
                    <a:pt x="4254657" y="2150304"/>
                    <a:pt x="4253142" y="2153961"/>
                    <a:pt x="4250446" y="2156657"/>
                  </a:cubicBezTo>
                  <a:cubicBezTo>
                    <a:pt x="4247750" y="2159353"/>
                    <a:pt x="4244093" y="2160868"/>
                    <a:pt x="4240280" y="2160868"/>
                  </a:cubicBezTo>
                  <a:lnTo>
                    <a:pt x="14377" y="2160868"/>
                  </a:lnTo>
                  <a:cubicBezTo>
                    <a:pt x="10564" y="2160868"/>
                    <a:pt x="6907" y="2159353"/>
                    <a:pt x="4211" y="2156657"/>
                  </a:cubicBezTo>
                  <a:cubicBezTo>
                    <a:pt x="1515" y="2153961"/>
                    <a:pt x="0" y="2150304"/>
                    <a:pt x="0" y="2146491"/>
                  </a:cubicBezTo>
                  <a:lnTo>
                    <a:pt x="0" y="14377"/>
                  </a:lnTo>
                  <a:cubicBezTo>
                    <a:pt x="0" y="10564"/>
                    <a:pt x="1515" y="6907"/>
                    <a:pt x="4211" y="4211"/>
                  </a:cubicBezTo>
                  <a:cubicBezTo>
                    <a:pt x="6907" y="1515"/>
                    <a:pt x="10564" y="0"/>
                    <a:pt x="14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254657" cy="21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515191" y="1429260"/>
            <a:ext cx="7257617" cy="8204547"/>
          </a:xfrm>
          <a:custGeom>
            <a:avLst/>
            <a:gdLst/>
            <a:ahLst/>
            <a:cxnLst/>
            <a:rect r="r" b="b" t="t" l="l"/>
            <a:pathLst>
              <a:path h="8204547" w="7257617">
                <a:moveTo>
                  <a:pt x="0" y="0"/>
                </a:moveTo>
                <a:lnTo>
                  <a:pt x="7257618" y="0"/>
                </a:lnTo>
                <a:lnTo>
                  <a:pt x="7257618" y="8204547"/>
                </a:lnTo>
                <a:lnTo>
                  <a:pt x="0" y="8204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6" t="-885" r="-162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6638" y="125157"/>
            <a:ext cx="12316348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E9E9E9"/>
                </a:solidFill>
                <a:latin typeface="Poppins Bold"/>
                <a:ea typeface="Poppins Bold"/>
                <a:cs typeface="Poppins Bold"/>
                <a:sym typeface="Poppins Bold"/>
              </a:rPr>
              <a:t>Data Flow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980" y="593011"/>
            <a:ext cx="1273345" cy="676699"/>
            <a:chOff x="0" y="0"/>
            <a:chExt cx="7647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724" cy="406400"/>
            </a:xfrm>
            <a:custGeom>
              <a:avLst/>
              <a:gdLst/>
              <a:ahLst/>
              <a:cxnLst/>
              <a:rect r="r" b="b" t="t" l="l"/>
              <a:pathLst>
                <a:path h="406400" w="764724">
                  <a:moveTo>
                    <a:pt x="561524" y="0"/>
                  </a:moveTo>
                  <a:cubicBezTo>
                    <a:pt x="673748" y="0"/>
                    <a:pt x="764724" y="90976"/>
                    <a:pt x="764724" y="203200"/>
                  </a:cubicBezTo>
                  <a:cubicBezTo>
                    <a:pt x="764724" y="315424"/>
                    <a:pt x="673748" y="406400"/>
                    <a:pt x="561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6472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726" y="-47625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075" y="1974242"/>
            <a:ext cx="15087850" cy="7053570"/>
          </a:xfrm>
          <a:custGeom>
            <a:avLst/>
            <a:gdLst/>
            <a:ahLst/>
            <a:cxnLst/>
            <a:rect r="r" b="b" t="t" l="l"/>
            <a:pathLst>
              <a:path h="7053570" w="15087850">
                <a:moveTo>
                  <a:pt x="0" y="0"/>
                </a:moveTo>
                <a:lnTo>
                  <a:pt x="15087850" y="0"/>
                </a:lnTo>
                <a:lnTo>
                  <a:pt x="15087850" y="7053570"/>
                </a:lnTo>
                <a:lnTo>
                  <a:pt x="0" y="70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61455" y="387821"/>
            <a:ext cx="7165090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CRUD 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181" y="234813"/>
            <a:ext cx="934496" cy="676699"/>
            <a:chOff x="0" y="0"/>
            <a:chExt cx="5612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223" cy="406400"/>
            </a:xfrm>
            <a:custGeom>
              <a:avLst/>
              <a:gdLst/>
              <a:ahLst/>
              <a:cxnLst/>
              <a:rect r="r" b="b" t="t" l="l"/>
              <a:pathLst>
                <a:path h="406400" w="561223">
                  <a:moveTo>
                    <a:pt x="358023" y="0"/>
                  </a:moveTo>
                  <a:cubicBezTo>
                    <a:pt x="470248" y="0"/>
                    <a:pt x="561223" y="90976"/>
                    <a:pt x="561223" y="203200"/>
                  </a:cubicBezTo>
                  <a:cubicBezTo>
                    <a:pt x="561223" y="315424"/>
                    <a:pt x="470248" y="406400"/>
                    <a:pt x="358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12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8" y="-404940"/>
            <a:ext cx="1956205" cy="1956205"/>
          </a:xfrm>
          <a:custGeom>
            <a:avLst/>
            <a:gdLst/>
            <a:ahLst/>
            <a:cxnLst/>
            <a:rect r="r" b="b" t="t" l="l"/>
            <a:pathLst>
              <a:path h="1956205" w="1956205">
                <a:moveTo>
                  <a:pt x="0" y="0"/>
                </a:moveTo>
                <a:lnTo>
                  <a:pt x="1956204" y="0"/>
                </a:lnTo>
                <a:lnTo>
                  <a:pt x="1956204" y="1956204"/>
                </a:lnTo>
                <a:lnTo>
                  <a:pt x="0" y="195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29260"/>
            <a:ext cx="16154400" cy="8204547"/>
            <a:chOff x="0" y="0"/>
            <a:chExt cx="4254657" cy="2160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4657" cy="2160868"/>
            </a:xfrm>
            <a:custGeom>
              <a:avLst/>
              <a:gdLst/>
              <a:ahLst/>
              <a:cxnLst/>
              <a:rect r="r" b="b" t="t" l="l"/>
              <a:pathLst>
                <a:path h="2160868" w="4254657">
                  <a:moveTo>
                    <a:pt x="14377" y="0"/>
                  </a:moveTo>
                  <a:lnTo>
                    <a:pt x="4240280" y="0"/>
                  </a:lnTo>
                  <a:cubicBezTo>
                    <a:pt x="4244093" y="0"/>
                    <a:pt x="4247750" y="1515"/>
                    <a:pt x="4250446" y="4211"/>
                  </a:cubicBezTo>
                  <a:cubicBezTo>
                    <a:pt x="4253142" y="6907"/>
                    <a:pt x="4254657" y="10564"/>
                    <a:pt x="4254657" y="14377"/>
                  </a:cubicBezTo>
                  <a:lnTo>
                    <a:pt x="4254657" y="2146491"/>
                  </a:lnTo>
                  <a:cubicBezTo>
                    <a:pt x="4254657" y="2150304"/>
                    <a:pt x="4253142" y="2153961"/>
                    <a:pt x="4250446" y="2156657"/>
                  </a:cubicBezTo>
                  <a:cubicBezTo>
                    <a:pt x="4247750" y="2159353"/>
                    <a:pt x="4244093" y="2160868"/>
                    <a:pt x="4240280" y="2160868"/>
                  </a:cubicBezTo>
                  <a:lnTo>
                    <a:pt x="14377" y="2160868"/>
                  </a:lnTo>
                  <a:cubicBezTo>
                    <a:pt x="10564" y="2160868"/>
                    <a:pt x="6907" y="2159353"/>
                    <a:pt x="4211" y="2156657"/>
                  </a:cubicBezTo>
                  <a:cubicBezTo>
                    <a:pt x="1515" y="2153961"/>
                    <a:pt x="0" y="2150304"/>
                    <a:pt x="0" y="2146491"/>
                  </a:cubicBezTo>
                  <a:lnTo>
                    <a:pt x="0" y="14377"/>
                  </a:lnTo>
                  <a:cubicBezTo>
                    <a:pt x="0" y="10564"/>
                    <a:pt x="1515" y="6907"/>
                    <a:pt x="4211" y="4211"/>
                  </a:cubicBezTo>
                  <a:cubicBezTo>
                    <a:pt x="6907" y="1515"/>
                    <a:pt x="10564" y="0"/>
                    <a:pt x="14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254657" cy="21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06802" y="1487356"/>
            <a:ext cx="14667270" cy="8088355"/>
          </a:xfrm>
          <a:custGeom>
            <a:avLst/>
            <a:gdLst/>
            <a:ahLst/>
            <a:cxnLst/>
            <a:rect r="r" b="b" t="t" l="l"/>
            <a:pathLst>
              <a:path h="8088355" w="14667270">
                <a:moveTo>
                  <a:pt x="0" y="0"/>
                </a:moveTo>
                <a:lnTo>
                  <a:pt x="14667270" y="0"/>
                </a:lnTo>
                <a:lnTo>
                  <a:pt x="14667270" y="8088355"/>
                </a:lnTo>
                <a:lnTo>
                  <a:pt x="0" y="8088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" t="-203" r="0" b="-20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66752" y="125157"/>
            <a:ext cx="8554495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E9E9E9"/>
                </a:solidFill>
                <a:latin typeface="Poppins Bold"/>
                <a:ea typeface="Poppins Bold"/>
                <a:cs typeface="Poppins Bold"/>
                <a:sym typeface="Poppins Bold"/>
              </a:rPr>
              <a:t>Class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980" y="593011"/>
            <a:ext cx="1273345" cy="676699"/>
            <a:chOff x="0" y="0"/>
            <a:chExt cx="7647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724" cy="406400"/>
            </a:xfrm>
            <a:custGeom>
              <a:avLst/>
              <a:gdLst/>
              <a:ahLst/>
              <a:cxnLst/>
              <a:rect r="r" b="b" t="t" l="l"/>
              <a:pathLst>
                <a:path h="406400" w="764724">
                  <a:moveTo>
                    <a:pt x="561524" y="0"/>
                  </a:moveTo>
                  <a:cubicBezTo>
                    <a:pt x="673748" y="0"/>
                    <a:pt x="764724" y="90976"/>
                    <a:pt x="764724" y="203200"/>
                  </a:cubicBezTo>
                  <a:cubicBezTo>
                    <a:pt x="764724" y="315424"/>
                    <a:pt x="673748" y="406400"/>
                    <a:pt x="561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6472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7720" y="-79574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6" y="0"/>
                </a:lnTo>
                <a:lnTo>
                  <a:pt x="2021866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940772"/>
          <a:ext cx="16230600" cy="6566606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641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Pattern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Used 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Singleton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access &amp; shared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ExpenseData, Logger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Observer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Reactive UI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AnalyticsScreen, 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Service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Clean separation between UI and 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Firebase*Service classes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980180" y="1195227"/>
            <a:ext cx="12881287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Patterns Used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0933" y="993244"/>
            <a:ext cx="16778399" cy="10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2"/>
              </a:lnSpc>
              <a:spcBef>
                <a:spcPct val="0"/>
              </a:spcBef>
            </a:pPr>
            <a:r>
              <a:rPr lang="en-US" b="true" sz="71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SOLID Principles in Budget Boss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500973"/>
            <a:ext cx="9525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79092" y="2314967"/>
            <a:ext cx="12939341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- Single Responsibility</a:t>
            </a:r>
            <a:r>
              <a:rPr lang="en-US" b="true" sz="2400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Principle (SRP)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Each service class (FirebaseAuthService, FirebaseExpenseService, UserPreferencesService) is responsible for one concern.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UI screens handle UI only and delegate all business logic to services.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ExpenseData only manages state (expenses) and not UI or services.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79092" y="4911482"/>
            <a:ext cx="12939341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- Open/Closed</a:t>
            </a:r>
            <a:r>
              <a:rPr lang="en-US" b="true" sz="2400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Principle (OCP)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Services are open for extension (e.g., add new methods) but closed for modification — the existing interface doesn’t need to change.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You c</a:t>
            </a: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an add new preference keys or validation without altering core logic.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69567" y="7088897"/>
            <a:ext cx="12939341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 - Liskov Substitution</a:t>
            </a:r>
            <a:r>
              <a:rPr lang="en-US" b="true" sz="2400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Principle (LSP)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ExpenseObserver implementations (AnalyticsScreen, ExpensesListScreen) can be used wherever an observer is expected.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FirebaseAuthService</a:t>
            </a: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and FirebaseExpenseService follow expected behaviors without breaking app logic.</a:t>
            </a:r>
          </a:p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0933" y="993244"/>
            <a:ext cx="16778399" cy="10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2"/>
              </a:lnSpc>
              <a:spcBef>
                <a:spcPct val="0"/>
              </a:spcBef>
            </a:pPr>
            <a:r>
              <a:rPr lang="en-US" b="true" sz="71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SOLID Principles in Budget Boss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500973"/>
            <a:ext cx="9525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64805" y="3565385"/>
            <a:ext cx="12948866" cy="207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 - Interface Segregation</a:t>
            </a:r>
            <a:r>
              <a:rPr lang="en-US" b="true" sz="2400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Principle (ISP)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Interfaces and mixins like ExpenseObserver are narrow and focused — they contain only what’s necessary.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No class is forced to implement methods it doesn't need.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79092" y="6052727"/>
            <a:ext cx="12939341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- Dependency Inversion</a:t>
            </a:r>
            <a:r>
              <a:rPr lang="en-US" b="true" sz="2400">
                <a:solidFill>
                  <a:srgbClr val="01018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Principle (DIP)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The app depends on abstracted services (FirebaseAuthService, etc.), not Firebase SDK directly.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UI Scree</a:t>
            </a:r>
            <a:r>
              <a:rPr lang="en-US" sz="2400">
                <a:solidFill>
                  <a:srgbClr val="010189"/>
                </a:solidFill>
                <a:latin typeface="Canva Sans"/>
                <a:ea typeface="Canva Sans"/>
                <a:cs typeface="Canva Sans"/>
                <a:sym typeface="Canva Sans"/>
              </a:rPr>
              <a:t>ns → Service Layer → Firebase ensures modularity and testability.</a:t>
            </a:r>
          </a:p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7821" y="2553047"/>
            <a:ext cx="12172358" cy="7167923"/>
          </a:xfrm>
          <a:custGeom>
            <a:avLst/>
            <a:gdLst/>
            <a:ahLst/>
            <a:cxnLst/>
            <a:rect r="r" b="b" t="t" l="l"/>
            <a:pathLst>
              <a:path h="7167923" w="12172358">
                <a:moveTo>
                  <a:pt x="0" y="0"/>
                </a:moveTo>
                <a:lnTo>
                  <a:pt x="12172358" y="0"/>
                </a:lnTo>
                <a:lnTo>
                  <a:pt x="12172358" y="7167923"/>
                </a:lnTo>
                <a:lnTo>
                  <a:pt x="0" y="7167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8" t="-14024" r="-19889" b="-172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7536" y="993244"/>
            <a:ext cx="4892928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9252" y="2615317"/>
            <a:ext cx="13649497" cy="7092596"/>
          </a:xfrm>
          <a:custGeom>
            <a:avLst/>
            <a:gdLst/>
            <a:ahLst/>
            <a:cxnLst/>
            <a:rect r="r" b="b" t="t" l="l"/>
            <a:pathLst>
              <a:path h="7092596" w="13649497">
                <a:moveTo>
                  <a:pt x="0" y="0"/>
                </a:moveTo>
                <a:lnTo>
                  <a:pt x="13649496" y="0"/>
                </a:lnTo>
                <a:lnTo>
                  <a:pt x="13649496" y="7092595"/>
                </a:lnTo>
                <a:lnTo>
                  <a:pt x="0" y="7092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845" r="-7723" b="-885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7536" y="993244"/>
            <a:ext cx="4892928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4581" y="3331415"/>
            <a:ext cx="11298838" cy="5296330"/>
          </a:xfrm>
          <a:custGeom>
            <a:avLst/>
            <a:gdLst/>
            <a:ahLst/>
            <a:cxnLst/>
            <a:rect r="r" b="b" t="t" l="l"/>
            <a:pathLst>
              <a:path h="5296330" w="11298838">
                <a:moveTo>
                  <a:pt x="0" y="0"/>
                </a:moveTo>
                <a:lnTo>
                  <a:pt x="11298838" y="0"/>
                </a:lnTo>
                <a:lnTo>
                  <a:pt x="11298838" y="5296330"/>
                </a:lnTo>
                <a:lnTo>
                  <a:pt x="0" y="529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552" t="-57973" r="-13244" b="-791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0428" y="993244"/>
            <a:ext cx="8987144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Reset Password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2859" y="-2491323"/>
            <a:ext cx="15649575" cy="15649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998348" y="-2491323"/>
            <a:ext cx="15649575" cy="156495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453371" y="3709005"/>
            <a:ext cx="3215794" cy="6363001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85" t="0" r="-1098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16974" y="3728055"/>
            <a:ext cx="7461921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Budget Boss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32094" y="-217806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475362" y="3709005"/>
            <a:ext cx="3215794" cy="6363001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080" t="0" r="-21517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2564564" y="3709005"/>
            <a:ext cx="3215794" cy="6363001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25687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69985" y="5449798"/>
            <a:ext cx="7755900" cy="293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585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Budget Boss is a cross-platform mobile application designed to help users effortlessly manage their personal finances. </a:t>
            </a:r>
          </a:p>
          <a:p>
            <a:pPr algn="ctr">
              <a:lnSpc>
                <a:spcPts val="3361"/>
              </a:lnSpc>
            </a:pPr>
            <a:r>
              <a:rPr lang="en-US" sz="2585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Whether you're a student juggling a limited budget, a young professional saving for future goals, or a freelancer separating business and personal expenses, Budget Boss aims to make financial tracking simple and intuitive.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1801619"/>
            <a:ext cx="6517257" cy="21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7491">
                <a:solidFill>
                  <a:srgbClr val="010189"/>
                </a:solidFill>
                <a:latin typeface="Poppins"/>
                <a:ea typeface="Poppins"/>
                <a:cs typeface="Poppins"/>
                <a:sym typeface="Poppins"/>
              </a:rPr>
              <a:t>Welcome </a:t>
            </a:r>
          </a:p>
          <a:p>
            <a:pPr algn="ctr">
              <a:lnSpc>
                <a:spcPts val="8091"/>
              </a:lnSpc>
              <a:spcBef>
                <a:spcPct val="0"/>
              </a:spcBef>
            </a:pPr>
            <a:r>
              <a:rPr lang="en-US" sz="7491">
                <a:solidFill>
                  <a:srgbClr val="010189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728" t="1702" r="6546" b="3526"/>
          <a:stretch>
            <a:fillRect/>
          </a:stretch>
        </p:blipFill>
        <p:spPr>
          <a:xfrm flipH="false" flipV="false" rot="0">
            <a:off x="7236998" y="2297348"/>
            <a:ext cx="3814003" cy="779924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5106415" y="5797775"/>
            <a:ext cx="2889428" cy="4489225"/>
          </a:xfrm>
          <a:custGeom>
            <a:avLst/>
            <a:gdLst/>
            <a:ahLst/>
            <a:cxnLst/>
            <a:rect r="r" b="b" t="t" l="l"/>
            <a:pathLst>
              <a:path h="4489225" w="2889428">
                <a:moveTo>
                  <a:pt x="0" y="0"/>
                </a:moveTo>
                <a:lnTo>
                  <a:pt x="2889429" y="0"/>
                </a:lnTo>
                <a:lnTo>
                  <a:pt x="2889429" y="4489225"/>
                </a:lnTo>
                <a:lnTo>
                  <a:pt x="0" y="4489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3098" y="503455"/>
            <a:ext cx="12201804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Demo for BudgetBoss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8446" y="3387620"/>
            <a:ext cx="3191250" cy="6026830"/>
          </a:xfrm>
          <a:custGeom>
            <a:avLst/>
            <a:gdLst/>
            <a:ahLst/>
            <a:cxnLst/>
            <a:rect r="r" b="b" t="t" l="l"/>
            <a:pathLst>
              <a:path h="6026830" w="3191250">
                <a:moveTo>
                  <a:pt x="0" y="0"/>
                </a:moveTo>
                <a:lnTo>
                  <a:pt x="3191249" y="0"/>
                </a:lnTo>
                <a:lnTo>
                  <a:pt x="3191249" y="6026829"/>
                </a:lnTo>
                <a:lnTo>
                  <a:pt x="0" y="6026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41" t="0" r="-1013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1511" y="2712955"/>
            <a:ext cx="3539691" cy="6016530"/>
          </a:xfrm>
          <a:custGeom>
            <a:avLst/>
            <a:gdLst/>
            <a:ahLst/>
            <a:cxnLst/>
            <a:rect r="r" b="b" t="t" l="l"/>
            <a:pathLst>
              <a:path h="6016530" w="3539691">
                <a:moveTo>
                  <a:pt x="0" y="0"/>
                </a:moveTo>
                <a:lnTo>
                  <a:pt x="3539692" y="0"/>
                </a:lnTo>
                <a:lnTo>
                  <a:pt x="353969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5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8274" y="1047750"/>
            <a:ext cx="10271451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 Login and Sign up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9997" y="2130085"/>
            <a:ext cx="3825643" cy="6026830"/>
          </a:xfrm>
          <a:custGeom>
            <a:avLst/>
            <a:gdLst/>
            <a:ahLst/>
            <a:cxnLst/>
            <a:rect r="r" b="b" t="t" l="l"/>
            <a:pathLst>
              <a:path h="6026830" w="3825643">
                <a:moveTo>
                  <a:pt x="0" y="0"/>
                </a:moveTo>
                <a:lnTo>
                  <a:pt x="3825643" y="0"/>
                </a:lnTo>
                <a:lnTo>
                  <a:pt x="3825643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55640" y="3386693"/>
            <a:ext cx="3754294" cy="5871607"/>
          </a:xfrm>
          <a:custGeom>
            <a:avLst/>
            <a:gdLst/>
            <a:ahLst/>
            <a:cxnLst/>
            <a:rect r="r" b="b" t="t" l="l"/>
            <a:pathLst>
              <a:path h="5871607" w="3754294">
                <a:moveTo>
                  <a:pt x="0" y="0"/>
                </a:moveTo>
                <a:lnTo>
                  <a:pt x="3754294" y="0"/>
                </a:lnTo>
                <a:lnTo>
                  <a:pt x="3754294" y="5871607"/>
                </a:lnTo>
                <a:lnTo>
                  <a:pt x="0" y="5871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8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3990" y="3386693"/>
            <a:ext cx="3726007" cy="5871607"/>
          </a:xfrm>
          <a:custGeom>
            <a:avLst/>
            <a:gdLst/>
            <a:ahLst/>
            <a:cxnLst/>
            <a:rect r="r" b="b" t="t" l="l"/>
            <a:pathLst>
              <a:path h="5871607" w="3726007">
                <a:moveTo>
                  <a:pt x="0" y="0"/>
                </a:moveTo>
                <a:lnTo>
                  <a:pt x="3726007" y="0"/>
                </a:lnTo>
                <a:lnTo>
                  <a:pt x="3726007" y="5871607"/>
                </a:lnTo>
                <a:lnTo>
                  <a:pt x="0" y="5871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57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98660" y="331668"/>
            <a:ext cx="11807369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Track your Expenses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931655"/>
            <a:ext cx="3507589" cy="6089693"/>
          </a:xfrm>
          <a:custGeom>
            <a:avLst/>
            <a:gdLst/>
            <a:ahLst/>
            <a:cxnLst/>
            <a:rect r="r" b="b" t="t" l="l"/>
            <a:pathLst>
              <a:path h="6089693" w="3507589">
                <a:moveTo>
                  <a:pt x="0" y="0"/>
                </a:moveTo>
                <a:lnTo>
                  <a:pt x="3507589" y="0"/>
                </a:lnTo>
                <a:lnTo>
                  <a:pt x="3507589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5678" y="3223263"/>
            <a:ext cx="3777876" cy="6035037"/>
          </a:xfrm>
          <a:custGeom>
            <a:avLst/>
            <a:gdLst/>
            <a:ahLst/>
            <a:cxnLst/>
            <a:rect r="r" b="b" t="t" l="l"/>
            <a:pathLst>
              <a:path h="6035037" w="3777876">
                <a:moveTo>
                  <a:pt x="0" y="0"/>
                </a:moveTo>
                <a:lnTo>
                  <a:pt x="3777876" y="0"/>
                </a:lnTo>
                <a:lnTo>
                  <a:pt x="3777876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7775" y="351245"/>
            <a:ext cx="16151558" cy="249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See you personalised Analaysis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912" y="6930343"/>
            <a:ext cx="12531725" cy="2272835"/>
          </a:xfrm>
          <a:custGeom>
            <a:avLst/>
            <a:gdLst/>
            <a:ahLst/>
            <a:cxnLst/>
            <a:rect r="r" b="b" t="t" l="l"/>
            <a:pathLst>
              <a:path h="2272835" w="12531725">
                <a:moveTo>
                  <a:pt x="0" y="0"/>
                </a:moveTo>
                <a:lnTo>
                  <a:pt x="12531726" y="0"/>
                </a:lnTo>
                <a:lnTo>
                  <a:pt x="12531726" y="2272835"/>
                </a:lnTo>
                <a:lnTo>
                  <a:pt x="0" y="2272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493" r="-4408" b="-27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0810" y="2253568"/>
            <a:ext cx="5646381" cy="4114800"/>
          </a:xfrm>
          <a:custGeom>
            <a:avLst/>
            <a:gdLst/>
            <a:ahLst/>
            <a:cxnLst/>
            <a:rect r="r" b="b" t="t" l="l"/>
            <a:pathLst>
              <a:path h="4114800" w="5646381">
                <a:moveTo>
                  <a:pt x="0" y="0"/>
                </a:moveTo>
                <a:lnTo>
                  <a:pt x="5646380" y="0"/>
                </a:lnTo>
                <a:lnTo>
                  <a:pt x="5646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86358" y="386173"/>
            <a:ext cx="6846632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Unit Testing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6115" y="2477553"/>
            <a:ext cx="1435150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addExpense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4364" y="3464846"/>
            <a:ext cx="1358652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getExpense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1321" y="4530369"/>
            <a:ext cx="1281695" cy="50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updateExpense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0927" y="5638115"/>
            <a:ext cx="1105525" cy="50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deleteExpense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26119" y="2477553"/>
            <a:ext cx="2081808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rPr>
              <a:t>can call with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1447" y="3464846"/>
            <a:ext cx="3532726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rPr>
              <a:t>returns mockerd list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4814" y="4691655"/>
            <a:ext cx="3199358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rPr>
              <a:t>called with correct params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08281" y="5757178"/>
            <a:ext cx="2492425" cy="2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called with correct id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92027" y="367123"/>
            <a:ext cx="1273345" cy="858533"/>
            <a:chOff x="0" y="0"/>
            <a:chExt cx="764724" cy="515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4724" cy="515603"/>
            </a:xfrm>
            <a:custGeom>
              <a:avLst/>
              <a:gdLst/>
              <a:ahLst/>
              <a:cxnLst/>
              <a:rect r="r" b="b" t="t" l="l"/>
              <a:pathLst>
                <a:path h="515603" w="764724">
                  <a:moveTo>
                    <a:pt x="561524" y="0"/>
                  </a:moveTo>
                  <a:cubicBezTo>
                    <a:pt x="673748" y="0"/>
                    <a:pt x="764724" y="115422"/>
                    <a:pt x="764724" y="257802"/>
                  </a:cubicBezTo>
                  <a:cubicBezTo>
                    <a:pt x="764724" y="400181"/>
                    <a:pt x="673748" y="515603"/>
                    <a:pt x="561524" y="515603"/>
                  </a:cubicBezTo>
                  <a:lnTo>
                    <a:pt x="203200" y="515603"/>
                  </a:lnTo>
                  <a:cubicBezTo>
                    <a:pt x="90976" y="515603"/>
                    <a:pt x="0" y="400181"/>
                    <a:pt x="0" y="257802"/>
                  </a:cubicBezTo>
                  <a:cubicBezTo>
                    <a:pt x="0" y="1154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764724" cy="515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767" y="-214543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6" y="0"/>
                </a:lnTo>
                <a:lnTo>
                  <a:pt x="2021866" y="2021866"/>
                </a:lnTo>
                <a:lnTo>
                  <a:pt x="0" y="202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33730" y="-3088868"/>
            <a:ext cx="15649575" cy="15649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197801" y="-3088868"/>
            <a:ext cx="15649575" cy="156495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413023" y="0"/>
                </a:moveTo>
                <a:lnTo>
                  <a:pt x="0" y="0"/>
                </a:lnTo>
                <a:lnTo>
                  <a:pt x="0" y="413022"/>
                </a:lnTo>
                <a:lnTo>
                  <a:pt x="413023" y="413022"/>
                </a:lnTo>
                <a:lnTo>
                  <a:pt x="4130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845" y="0"/>
            <a:ext cx="2200867" cy="1584997"/>
          </a:xfrm>
          <a:custGeom>
            <a:avLst/>
            <a:gdLst/>
            <a:ahLst/>
            <a:cxnLst/>
            <a:rect r="r" b="b" t="t" l="l"/>
            <a:pathLst>
              <a:path h="1584997" w="2200867">
                <a:moveTo>
                  <a:pt x="0" y="0"/>
                </a:moveTo>
                <a:lnTo>
                  <a:pt x="2200867" y="0"/>
                </a:lnTo>
                <a:lnTo>
                  <a:pt x="2200867" y="1584997"/>
                </a:lnTo>
                <a:lnTo>
                  <a:pt x="0" y="15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428" r="0" b="-194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2729" y="3102297"/>
            <a:ext cx="6784192" cy="24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12"/>
              </a:lnSpc>
              <a:spcBef>
                <a:spcPct val="0"/>
              </a:spcBef>
            </a:pPr>
            <a:r>
              <a:rPr lang="en-US" sz="16029">
                <a:solidFill>
                  <a:srgbClr val="010189"/>
                </a:solidFill>
                <a:latin typeface="Poppins"/>
                <a:ea typeface="Poppins"/>
                <a:cs typeface="Poppins"/>
                <a:sym typeface="Poppins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2729" y="4808929"/>
            <a:ext cx="5774245" cy="24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12"/>
              </a:lnSpc>
              <a:spcBef>
                <a:spcPct val="0"/>
              </a:spcBef>
            </a:pPr>
            <a:r>
              <a:rPr lang="en-US" b="true" sz="16029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055" y="4323211"/>
            <a:ext cx="7626057" cy="8531075"/>
            <a:chOff x="0" y="0"/>
            <a:chExt cx="72657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574" cy="812800"/>
            </a:xfrm>
            <a:custGeom>
              <a:avLst/>
              <a:gdLst/>
              <a:ahLst/>
              <a:cxnLst/>
              <a:rect r="r" b="b" t="t" l="l"/>
              <a:pathLst>
                <a:path h="812800" w="726574">
                  <a:moveTo>
                    <a:pt x="363287" y="0"/>
                  </a:moveTo>
                  <a:cubicBezTo>
                    <a:pt x="162649" y="0"/>
                    <a:pt x="0" y="181951"/>
                    <a:pt x="0" y="406400"/>
                  </a:cubicBezTo>
                  <a:cubicBezTo>
                    <a:pt x="0" y="630849"/>
                    <a:pt x="162649" y="812800"/>
                    <a:pt x="363287" y="812800"/>
                  </a:cubicBezTo>
                  <a:cubicBezTo>
                    <a:pt x="563925" y="812800"/>
                    <a:pt x="726574" y="630849"/>
                    <a:pt x="726574" y="406400"/>
                  </a:cubicBezTo>
                  <a:cubicBezTo>
                    <a:pt x="726574" y="181951"/>
                    <a:pt x="563925" y="0"/>
                    <a:pt x="363287" y="0"/>
                  </a:cubicBezTo>
                  <a:close/>
                </a:path>
              </a:pathLst>
            </a:custGeom>
            <a:solidFill>
              <a:srgbClr val="FEF0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8116" y="76200"/>
              <a:ext cx="590342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1980" y="593011"/>
            <a:ext cx="1019279" cy="676699"/>
            <a:chOff x="0" y="0"/>
            <a:chExt cx="61214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141" cy="406400"/>
            </a:xfrm>
            <a:custGeom>
              <a:avLst/>
              <a:gdLst/>
              <a:ahLst/>
              <a:cxnLst/>
              <a:rect r="r" b="b" t="t" l="l"/>
              <a:pathLst>
                <a:path h="406400" w="612141">
                  <a:moveTo>
                    <a:pt x="408941" y="0"/>
                  </a:moveTo>
                  <a:cubicBezTo>
                    <a:pt x="521165" y="0"/>
                    <a:pt x="612141" y="90976"/>
                    <a:pt x="612141" y="203200"/>
                  </a:cubicBezTo>
                  <a:cubicBezTo>
                    <a:pt x="612141" y="315424"/>
                    <a:pt x="521165" y="406400"/>
                    <a:pt x="4089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12141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36949" y="2140832"/>
            <a:ext cx="1336606" cy="1351361"/>
            <a:chOff x="0" y="0"/>
            <a:chExt cx="719015" cy="7269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9015" cy="726953"/>
            </a:xfrm>
            <a:custGeom>
              <a:avLst/>
              <a:gdLst/>
              <a:ahLst/>
              <a:cxnLst/>
              <a:rect r="r" b="b" t="t" l="l"/>
              <a:pathLst>
                <a:path h="726953" w="719015">
                  <a:moveTo>
                    <a:pt x="359508" y="0"/>
                  </a:moveTo>
                  <a:cubicBezTo>
                    <a:pt x="160957" y="0"/>
                    <a:pt x="0" y="162734"/>
                    <a:pt x="0" y="363476"/>
                  </a:cubicBezTo>
                  <a:cubicBezTo>
                    <a:pt x="0" y="564219"/>
                    <a:pt x="160957" y="726953"/>
                    <a:pt x="359508" y="726953"/>
                  </a:cubicBezTo>
                  <a:cubicBezTo>
                    <a:pt x="558058" y="726953"/>
                    <a:pt x="719015" y="564219"/>
                    <a:pt x="719015" y="363476"/>
                  </a:cubicBezTo>
                  <a:cubicBezTo>
                    <a:pt x="719015" y="162734"/>
                    <a:pt x="558058" y="0"/>
                    <a:pt x="3595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7408" y="68152"/>
              <a:ext cx="584200" cy="590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513" y="3495938"/>
            <a:ext cx="1336606" cy="1351361"/>
            <a:chOff x="0" y="0"/>
            <a:chExt cx="719015" cy="7269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9015" cy="726953"/>
            </a:xfrm>
            <a:custGeom>
              <a:avLst/>
              <a:gdLst/>
              <a:ahLst/>
              <a:cxnLst/>
              <a:rect r="r" b="b" t="t" l="l"/>
              <a:pathLst>
                <a:path h="726953" w="719015">
                  <a:moveTo>
                    <a:pt x="359508" y="0"/>
                  </a:moveTo>
                  <a:cubicBezTo>
                    <a:pt x="160957" y="0"/>
                    <a:pt x="0" y="162734"/>
                    <a:pt x="0" y="363476"/>
                  </a:cubicBezTo>
                  <a:cubicBezTo>
                    <a:pt x="0" y="564219"/>
                    <a:pt x="160957" y="726953"/>
                    <a:pt x="359508" y="726953"/>
                  </a:cubicBezTo>
                  <a:cubicBezTo>
                    <a:pt x="558058" y="726953"/>
                    <a:pt x="719015" y="564219"/>
                    <a:pt x="719015" y="363476"/>
                  </a:cubicBezTo>
                  <a:cubicBezTo>
                    <a:pt x="719015" y="162734"/>
                    <a:pt x="558058" y="0"/>
                    <a:pt x="3595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7408" y="68152"/>
              <a:ext cx="584200" cy="590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460" y="369098"/>
            <a:ext cx="1716480" cy="1191142"/>
          </a:xfrm>
          <a:custGeom>
            <a:avLst/>
            <a:gdLst/>
            <a:ahLst/>
            <a:cxnLst/>
            <a:rect r="r" b="b" t="t" l="l"/>
            <a:pathLst>
              <a:path h="1191142" w="1716480">
                <a:moveTo>
                  <a:pt x="0" y="0"/>
                </a:moveTo>
                <a:lnTo>
                  <a:pt x="1716480" y="0"/>
                </a:lnTo>
                <a:lnTo>
                  <a:pt x="1716480" y="1191142"/>
                </a:lnTo>
                <a:lnTo>
                  <a:pt x="0" y="119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-23367" b="-3888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9796" y="1545981"/>
            <a:ext cx="6444239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sz="8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9796" y="2865838"/>
            <a:ext cx="6444239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89796" y="4736162"/>
            <a:ext cx="7493025" cy="423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7"/>
              </a:lnSpc>
            </a:pPr>
            <a:r>
              <a:rPr lang="en-US" sz="27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 people struggle to track spending.</a:t>
            </a:r>
          </a:p>
          <a:p>
            <a:pPr algn="just">
              <a:lnSpc>
                <a:spcPts val="3017"/>
              </a:lnSpc>
            </a:pPr>
          </a:p>
          <a:p>
            <a:pPr algn="just">
              <a:lnSpc>
                <a:spcPts val="3017"/>
              </a:lnSpc>
            </a:pPr>
            <a:r>
              <a:rPr lang="en-US" sz="27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tracking is tedious and inefficient.</a:t>
            </a:r>
          </a:p>
          <a:p>
            <a:pPr algn="just">
              <a:lnSpc>
                <a:spcPts val="3017"/>
              </a:lnSpc>
            </a:pPr>
          </a:p>
          <a:p>
            <a:pPr algn="just">
              <a:lnSpc>
                <a:spcPts val="3017"/>
              </a:lnSpc>
            </a:pPr>
            <a:r>
              <a:rPr lang="en-US" sz="27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need a visual, intelligent, and simple way to manage money.</a:t>
            </a:r>
          </a:p>
          <a:p>
            <a:pPr algn="just">
              <a:lnSpc>
                <a:spcPts val="3017"/>
              </a:lnSpc>
            </a:pPr>
          </a:p>
          <a:p>
            <a:pPr algn="just">
              <a:lnSpc>
                <a:spcPts val="3017"/>
              </a:lnSpc>
              <a:spcBef>
                <a:spcPct val="0"/>
              </a:spcBef>
            </a:pPr>
            <a:r>
              <a:rPr lang="en-US" b="true" sz="27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Goal:</a:t>
            </a:r>
            <a:r>
              <a:rPr lang="en-US" sz="27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Help users track, analyze, and manage expenses efficiently using mobile tech.</a:t>
            </a:r>
          </a:p>
          <a:p>
            <a:pPr algn="just">
              <a:lnSpc>
                <a:spcPts val="30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61855" y="4198080"/>
            <a:ext cx="10134151" cy="10124853"/>
            <a:chOff x="0" y="0"/>
            <a:chExt cx="8135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3546" cy="812800"/>
            </a:xfrm>
            <a:custGeom>
              <a:avLst/>
              <a:gdLst/>
              <a:ahLst/>
              <a:cxnLst/>
              <a:rect r="r" b="b" t="t" l="l"/>
              <a:pathLst>
                <a:path h="812800" w="813546">
                  <a:moveTo>
                    <a:pt x="406773" y="0"/>
                  </a:moveTo>
                  <a:cubicBezTo>
                    <a:pt x="182119" y="0"/>
                    <a:pt x="0" y="181951"/>
                    <a:pt x="0" y="406400"/>
                  </a:cubicBezTo>
                  <a:cubicBezTo>
                    <a:pt x="0" y="630849"/>
                    <a:pt x="182119" y="812800"/>
                    <a:pt x="406773" y="812800"/>
                  </a:cubicBezTo>
                  <a:cubicBezTo>
                    <a:pt x="631428" y="812800"/>
                    <a:pt x="813546" y="630849"/>
                    <a:pt x="813546" y="406400"/>
                  </a:cubicBezTo>
                  <a:cubicBezTo>
                    <a:pt x="813546" y="181951"/>
                    <a:pt x="631428" y="0"/>
                    <a:pt x="406773" y="0"/>
                  </a:cubicBezTo>
                  <a:close/>
                </a:path>
              </a:pathLst>
            </a:custGeom>
            <a:solidFill>
              <a:srgbClr val="0101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70" y="76200"/>
              <a:ext cx="661006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890" y="1788509"/>
            <a:ext cx="10993966" cy="81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Expense Tracking: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</a:t>
            </a: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ow users to add, edit, and categorize expenses quickly.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Provide real-time summaries of daily, weekly, and monthly spending.</a:t>
            </a:r>
          </a:p>
          <a:p>
            <a:pPr algn="just">
              <a:lnSpc>
                <a:spcPts val="2806"/>
              </a:lnSpc>
            </a:pPr>
          </a:p>
          <a:p>
            <a:pPr algn="l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Budget Management:</a:t>
            </a:r>
          </a:p>
          <a:p>
            <a:pPr algn="l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Enable users to set and monitor budgets for different categories (e.g., food, bills).</a:t>
            </a:r>
          </a:p>
          <a:p>
            <a:pPr algn="l">
              <a:lnSpc>
                <a:spcPts val="2806"/>
              </a:lnSpc>
            </a:pPr>
          </a:p>
          <a:p>
            <a:pPr algn="l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Visualization:</a:t>
            </a:r>
          </a:p>
          <a:p>
            <a:pPr algn="l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Offer simple charts and graphs to display spending patterns.</a:t>
            </a:r>
          </a:p>
          <a:p>
            <a:pPr algn="l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 users identify areas where they can save more.</a:t>
            </a:r>
          </a:p>
          <a:p>
            <a:pPr algn="l">
              <a:lnSpc>
                <a:spcPts val="2806"/>
              </a:lnSpc>
            </a:pPr>
          </a:p>
          <a:p>
            <a:pPr algn="just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 Experience: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 an intuitive interface suitable for non-tech-savvy users.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 features like auto-categorization and quick expense entry.</a:t>
            </a:r>
          </a:p>
          <a:p>
            <a:pPr algn="just">
              <a:lnSpc>
                <a:spcPts val="2806"/>
              </a:lnSpc>
            </a:pPr>
          </a:p>
          <a:p>
            <a:pPr algn="just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Accessibility &amp; Security: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Safeguard user data with local storage and optional cloud backup.</a:t>
            </a:r>
          </a:p>
          <a:p>
            <a:pPr algn="just">
              <a:lnSpc>
                <a:spcPts val="2806"/>
              </a:lnSpc>
            </a:pPr>
          </a:p>
          <a:p>
            <a:pPr algn="just">
              <a:lnSpc>
                <a:spcPts val="2806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Goal Setting: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Allow users to set financial goals (e.g., saving for a vacation).</a:t>
            </a:r>
          </a:p>
          <a:p>
            <a:pPr algn="just" marL="504936" indent="-252468" lvl="1">
              <a:lnSpc>
                <a:spcPts val="2806"/>
              </a:lnSpc>
              <a:buFont typeface="Arial"/>
              <a:buChar char="•"/>
            </a:pPr>
            <a:r>
              <a:rPr lang="en-US" sz="2338">
                <a:solidFill>
                  <a:srgbClr val="010189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Track progress.</a:t>
            </a:r>
          </a:p>
          <a:p>
            <a:pPr algn="just">
              <a:lnSpc>
                <a:spcPts val="280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51384" y="4008179"/>
            <a:ext cx="6462876" cy="6371498"/>
          </a:xfrm>
          <a:custGeom>
            <a:avLst/>
            <a:gdLst/>
            <a:ahLst/>
            <a:cxnLst/>
            <a:rect r="r" b="b" t="t" l="l"/>
            <a:pathLst>
              <a:path h="6371498" w="6462876">
                <a:moveTo>
                  <a:pt x="0" y="0"/>
                </a:moveTo>
                <a:lnTo>
                  <a:pt x="6462875" y="0"/>
                </a:lnTo>
                <a:lnTo>
                  <a:pt x="6462875" y="6371499"/>
                </a:lnTo>
                <a:lnTo>
                  <a:pt x="0" y="637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2636" y="3497270"/>
            <a:ext cx="2715364" cy="7393318"/>
          </a:xfrm>
          <a:custGeom>
            <a:avLst/>
            <a:gdLst/>
            <a:ahLst/>
            <a:cxnLst/>
            <a:rect r="r" b="b" t="t" l="l"/>
            <a:pathLst>
              <a:path h="7393318" w="2715364">
                <a:moveTo>
                  <a:pt x="0" y="0"/>
                </a:moveTo>
                <a:lnTo>
                  <a:pt x="2715364" y="0"/>
                </a:lnTo>
                <a:lnTo>
                  <a:pt x="2715364" y="7393317"/>
                </a:lnTo>
                <a:lnTo>
                  <a:pt x="0" y="7393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4464" y="1288497"/>
            <a:ext cx="6444239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sz="8696">
                <a:solidFill>
                  <a:srgbClr val="010189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84464" y="2412097"/>
            <a:ext cx="6444239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45209" y="3750253"/>
            <a:ext cx="10134151" cy="10124853"/>
            <a:chOff x="0" y="0"/>
            <a:chExt cx="8135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3546" cy="812800"/>
            </a:xfrm>
            <a:custGeom>
              <a:avLst/>
              <a:gdLst/>
              <a:ahLst/>
              <a:cxnLst/>
              <a:rect r="r" b="b" t="t" l="l"/>
              <a:pathLst>
                <a:path h="812800" w="813546">
                  <a:moveTo>
                    <a:pt x="406773" y="0"/>
                  </a:moveTo>
                  <a:cubicBezTo>
                    <a:pt x="182119" y="0"/>
                    <a:pt x="0" y="181951"/>
                    <a:pt x="0" y="406400"/>
                  </a:cubicBezTo>
                  <a:cubicBezTo>
                    <a:pt x="0" y="630849"/>
                    <a:pt x="182119" y="812800"/>
                    <a:pt x="406773" y="812800"/>
                  </a:cubicBezTo>
                  <a:cubicBezTo>
                    <a:pt x="631428" y="812800"/>
                    <a:pt x="813546" y="630849"/>
                    <a:pt x="813546" y="406400"/>
                  </a:cubicBezTo>
                  <a:cubicBezTo>
                    <a:pt x="813546" y="181951"/>
                    <a:pt x="631428" y="0"/>
                    <a:pt x="406773" y="0"/>
                  </a:cubicBezTo>
                  <a:close/>
                </a:path>
              </a:pathLst>
            </a:custGeom>
            <a:solidFill>
              <a:srgbClr val="0101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70" y="76200"/>
              <a:ext cx="661006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19936" y="3382849"/>
            <a:ext cx="10129057" cy="53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Young Professiona</a:t>
            </a: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s: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Need to track daily expenses and monthly budgets.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Want to save for goals like vacations, gadgets, or investments.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274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Students: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Manage limited budgets for food, books, and entertainment.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Keep track of allowances or part-time job earnings.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274"/>
              </a:lnSpc>
            </a:pP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Fami</a:t>
            </a:r>
            <a:r>
              <a:rPr lang="en-US" sz="2338" b="true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lies &amp; Homemakers: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Track household expenses (groceries, bills, children’s needs).</a:t>
            </a:r>
          </a:p>
          <a:p>
            <a:pPr algn="l" marL="504936" indent="-252468" lvl="1">
              <a:lnSpc>
                <a:spcPts val="3274"/>
              </a:lnSpc>
              <a:buFont typeface="Arial"/>
              <a:buChar char="•"/>
            </a:pPr>
            <a:r>
              <a:rPr lang="en-US" b="true" sz="2338">
                <a:solidFill>
                  <a:srgbClr val="295BBE"/>
                </a:solidFill>
                <a:latin typeface="Poppins Bold"/>
                <a:ea typeface="Poppins Bold"/>
                <a:cs typeface="Poppins Bold"/>
                <a:sym typeface="Poppins Bold"/>
              </a:rPr>
              <a:t>Plan family budgets and future savings.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04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214308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7" y="0"/>
                </a:lnTo>
                <a:lnTo>
                  <a:pt x="2021867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350" y="1826609"/>
            <a:ext cx="7229076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010189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980" y="593011"/>
            <a:ext cx="1273345" cy="676699"/>
            <a:chOff x="0" y="0"/>
            <a:chExt cx="7647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724" cy="406400"/>
            </a:xfrm>
            <a:custGeom>
              <a:avLst/>
              <a:gdLst/>
              <a:ahLst/>
              <a:cxnLst/>
              <a:rect r="r" b="b" t="t" l="l"/>
              <a:pathLst>
                <a:path h="406400" w="764724">
                  <a:moveTo>
                    <a:pt x="561524" y="0"/>
                  </a:moveTo>
                  <a:cubicBezTo>
                    <a:pt x="673748" y="0"/>
                    <a:pt x="764724" y="90976"/>
                    <a:pt x="764724" y="203200"/>
                  </a:cubicBezTo>
                  <a:cubicBezTo>
                    <a:pt x="764724" y="315424"/>
                    <a:pt x="673748" y="406400"/>
                    <a:pt x="561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6472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72461" y="5548416"/>
            <a:ext cx="3378012" cy="3415303"/>
            <a:chOff x="0" y="0"/>
            <a:chExt cx="719015" cy="726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9015" cy="726953"/>
            </a:xfrm>
            <a:custGeom>
              <a:avLst/>
              <a:gdLst/>
              <a:ahLst/>
              <a:cxnLst/>
              <a:rect r="r" b="b" t="t" l="l"/>
              <a:pathLst>
                <a:path h="726953" w="719015">
                  <a:moveTo>
                    <a:pt x="359508" y="0"/>
                  </a:moveTo>
                  <a:cubicBezTo>
                    <a:pt x="160957" y="0"/>
                    <a:pt x="0" y="162734"/>
                    <a:pt x="0" y="363476"/>
                  </a:cubicBezTo>
                  <a:cubicBezTo>
                    <a:pt x="0" y="564219"/>
                    <a:pt x="160957" y="726953"/>
                    <a:pt x="359508" y="726953"/>
                  </a:cubicBezTo>
                  <a:cubicBezTo>
                    <a:pt x="558058" y="726953"/>
                    <a:pt x="719015" y="564219"/>
                    <a:pt x="719015" y="363476"/>
                  </a:cubicBezTo>
                  <a:cubicBezTo>
                    <a:pt x="719015" y="162734"/>
                    <a:pt x="558058" y="0"/>
                    <a:pt x="3595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7408" y="68152"/>
              <a:ext cx="584200" cy="590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2453" y="8300179"/>
            <a:ext cx="553292" cy="5532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0995" y="1664015"/>
            <a:ext cx="7241826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sz="869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Functional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36252" y="2805467"/>
            <a:ext cx="7437222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Requirment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70397" y="2314419"/>
            <a:ext cx="6737377" cy="3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b="true" sz="26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AUTHENTICATION &amp;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3838" y="2925985"/>
            <a:ext cx="5808172" cy="69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530" indent="-269265" lvl="1">
              <a:lnSpc>
                <a:spcPts val="2693"/>
              </a:lnSpc>
              <a:buFont typeface="Arial"/>
              <a:buChar char="•"/>
            </a:pPr>
            <a:r>
              <a:rPr lang="en-US" sz="24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Sign up/login via email &amp; password.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2453" y="4105909"/>
            <a:ext cx="553292" cy="5532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10891" y="4235151"/>
            <a:ext cx="5594067" cy="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EXPENSE TRACKING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92453" y="6500477"/>
            <a:ext cx="553292" cy="5532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10891" y="6604195"/>
            <a:ext cx="5034967" cy="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BUDGET MANAGEMENT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010891" y="7348583"/>
            <a:ext cx="5808172" cy="61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762" indent="-236881" lvl="1">
              <a:lnSpc>
                <a:spcPts val="2369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Set budgets for specific categories.</a:t>
            </a:r>
          </a:p>
          <a:p>
            <a:pPr algn="just">
              <a:lnSpc>
                <a:spcPts val="2369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05326" y="4832721"/>
            <a:ext cx="5808172" cy="95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351" indent="-247676" lvl="1">
              <a:lnSpc>
                <a:spcPts val="2477"/>
              </a:lnSpc>
              <a:spcBef>
                <a:spcPct val="0"/>
              </a:spcBef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Add, edit, and delete transactions with amount, category, date and notes.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92453" y="2233125"/>
            <a:ext cx="553292" cy="55329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010891" y="8349951"/>
            <a:ext cx="6317870" cy="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OVERVIEW &amp; INSIGHTS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970397" y="9028865"/>
            <a:ext cx="6586540" cy="64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351" indent="-247676" lvl="1">
              <a:lnSpc>
                <a:spcPts val="247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 spending trends via charts/graphs.</a:t>
            </a:r>
          </a:p>
          <a:p>
            <a:pPr algn="just">
              <a:lnSpc>
                <a:spcPts val="2477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308557" y="-63026"/>
            <a:ext cx="2021867" cy="2021867"/>
          </a:xfrm>
          <a:custGeom>
            <a:avLst/>
            <a:gdLst/>
            <a:ahLst/>
            <a:cxnLst/>
            <a:rect r="r" b="b" t="t" l="l"/>
            <a:pathLst>
              <a:path h="2021867" w="2021867">
                <a:moveTo>
                  <a:pt x="0" y="0"/>
                </a:moveTo>
                <a:lnTo>
                  <a:pt x="2021866" y="0"/>
                </a:lnTo>
                <a:lnTo>
                  <a:pt x="2021866" y="2021867"/>
                </a:lnTo>
                <a:lnTo>
                  <a:pt x="0" y="20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980" y="593011"/>
            <a:ext cx="1137348" cy="676699"/>
            <a:chOff x="0" y="0"/>
            <a:chExt cx="68304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3049" cy="406400"/>
            </a:xfrm>
            <a:custGeom>
              <a:avLst/>
              <a:gdLst/>
              <a:ahLst/>
              <a:cxnLst/>
              <a:rect r="r" b="b" t="t" l="l"/>
              <a:pathLst>
                <a:path h="406400" w="683049">
                  <a:moveTo>
                    <a:pt x="479849" y="0"/>
                  </a:moveTo>
                  <a:cubicBezTo>
                    <a:pt x="592073" y="0"/>
                    <a:pt x="683049" y="90976"/>
                    <a:pt x="683049" y="203200"/>
                  </a:cubicBezTo>
                  <a:cubicBezTo>
                    <a:pt x="683049" y="315424"/>
                    <a:pt x="592073" y="406400"/>
                    <a:pt x="479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683049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7747" y="2158692"/>
            <a:ext cx="553292" cy="5532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6400" y="3367268"/>
            <a:ext cx="553292" cy="55329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7747" y="4982676"/>
            <a:ext cx="553292" cy="55329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7747" y="9097476"/>
            <a:ext cx="553292" cy="55329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6400" y="7886826"/>
            <a:ext cx="553292" cy="5532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6400" y="6495334"/>
            <a:ext cx="553292" cy="5532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10370" y="-16034"/>
            <a:ext cx="1932512" cy="1932512"/>
          </a:xfrm>
          <a:custGeom>
            <a:avLst/>
            <a:gdLst/>
            <a:ahLst/>
            <a:cxnLst/>
            <a:rect r="r" b="b" t="t" l="l"/>
            <a:pathLst>
              <a:path h="1932512" w="1932512">
                <a:moveTo>
                  <a:pt x="0" y="0"/>
                </a:moveTo>
                <a:lnTo>
                  <a:pt x="1932512" y="0"/>
                </a:lnTo>
                <a:lnTo>
                  <a:pt x="1932512" y="1932512"/>
                </a:lnTo>
                <a:lnTo>
                  <a:pt x="0" y="1932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162541" y="647516"/>
            <a:ext cx="84384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72461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73473" y="647516"/>
            <a:ext cx="1215176" cy="27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84778" y="1109264"/>
            <a:ext cx="8296283" cy="21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3"/>
              </a:lnSpc>
            </a:pPr>
            <a:r>
              <a:rPr lang="en-US" sz="734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 -Functional </a:t>
            </a:r>
          </a:p>
          <a:p>
            <a:pPr algn="l">
              <a:lnSpc>
                <a:spcPts val="7933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858657" y="1983101"/>
            <a:ext cx="6711532" cy="24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sz="86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  <a:p>
            <a:pPr algn="l">
              <a:lnSpc>
                <a:spcPts val="9391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856045" y="2168217"/>
            <a:ext cx="2214860" cy="85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b="true" sz="29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</a:t>
            </a:r>
            <a:r>
              <a:rPr lang="en-US" b="true" sz="29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rformance</a:t>
            </a:r>
            <a:r>
              <a:rPr lang="en-US" sz="29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986911" y="2813048"/>
            <a:ext cx="3162300" cy="61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3074" indent="-236537" lvl="1">
              <a:lnSpc>
                <a:spcPts val="2366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oads within 3 seconds.</a:t>
            </a:r>
          </a:p>
          <a:p>
            <a:pPr algn="ctr">
              <a:lnSpc>
                <a:spcPts val="236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838009" y="3390280"/>
            <a:ext cx="1996083" cy="55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4"/>
              </a:lnSpc>
              <a:spcBef>
                <a:spcPct val="0"/>
              </a:spcBef>
            </a:pPr>
            <a:r>
              <a:rPr lang="en-US" b="true" sz="22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Usability</a:t>
            </a:r>
            <a:r>
              <a:rPr lang="en-US" b="true" sz="22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UX </a:t>
            </a:r>
          </a:p>
          <a:p>
            <a:pPr algn="ctr">
              <a:lnSpc>
                <a:spcPts val="1934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39087" y="4002413"/>
            <a:ext cx="7435602" cy="6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7842" indent="-268921" lvl="1">
              <a:lnSpc>
                <a:spcPts val="2690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Intuitive, </a:t>
            </a:r>
            <a:r>
              <a:rPr lang="en-US" sz="24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user-friendly interface with easy navigation.</a:t>
            </a:r>
          </a:p>
          <a:p>
            <a:pPr algn="ctr">
              <a:lnSpc>
                <a:spcPts val="269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908210" y="4912025"/>
            <a:ext cx="1595140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b="true" sz="27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</a:t>
            </a:r>
            <a:r>
              <a:rPr lang="en-US" b="true" sz="27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alability</a:t>
            </a:r>
          </a:p>
          <a:p>
            <a:pPr algn="ctr">
              <a:lnSpc>
                <a:spcPts val="215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507182" y="5653316"/>
            <a:ext cx="7627293" cy="36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7842" indent="-268921" lvl="1">
              <a:lnSpc>
                <a:spcPts val="2690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thousands </a:t>
            </a:r>
            <a:r>
              <a:rPr lang="en-US" sz="24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 users without performance issues.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48278" y="6575582"/>
            <a:ext cx="3309640" cy="67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2"/>
              </a:lnSpc>
              <a:spcBef>
                <a:spcPct val="0"/>
              </a:spcBef>
            </a:pPr>
            <a:r>
              <a:rPr lang="en-US" b="true" sz="23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Reliability</a:t>
            </a:r>
            <a:r>
              <a:rPr lang="en-US" b="true" sz="23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Availability </a:t>
            </a:r>
          </a:p>
          <a:p>
            <a:pPr algn="ctr">
              <a:lnSpc>
                <a:spcPts val="2582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692730" y="7080610"/>
            <a:ext cx="5650111" cy="33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243" indent="-245622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99.9% </a:t>
            </a: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uptime with daily automatic backups.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32902" y="7991586"/>
            <a:ext cx="1943993" cy="37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b="true" sz="25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5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ompatibility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43953" y="8604584"/>
            <a:ext cx="5053905" cy="33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243" indent="-245622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</a:t>
            </a: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upports Android (10+) and iOS (12+).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20041" y="9220285"/>
            <a:ext cx="2086868" cy="36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aintainability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78124" y="9650768"/>
            <a:ext cx="7085409" cy="33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243" indent="-245622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odular architecture for seamless updates and bug fixes.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3042035" y="4697603"/>
            <a:ext cx="6462876" cy="6371498"/>
          </a:xfrm>
          <a:custGeom>
            <a:avLst/>
            <a:gdLst/>
            <a:ahLst/>
            <a:cxnLst/>
            <a:rect r="r" b="b" t="t" l="l"/>
            <a:pathLst>
              <a:path h="6371498" w="6462876">
                <a:moveTo>
                  <a:pt x="0" y="0"/>
                </a:moveTo>
                <a:lnTo>
                  <a:pt x="6462876" y="0"/>
                </a:lnTo>
                <a:lnTo>
                  <a:pt x="6462876" y="6371498"/>
                </a:lnTo>
                <a:lnTo>
                  <a:pt x="0" y="637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958498" y="5156999"/>
            <a:ext cx="4220656" cy="4526173"/>
          </a:xfrm>
          <a:custGeom>
            <a:avLst/>
            <a:gdLst/>
            <a:ahLst/>
            <a:cxnLst/>
            <a:rect r="r" b="b" t="t" l="l"/>
            <a:pathLst>
              <a:path h="4526173" w="4220656">
                <a:moveTo>
                  <a:pt x="0" y="0"/>
                </a:moveTo>
                <a:lnTo>
                  <a:pt x="4220656" y="0"/>
                </a:lnTo>
                <a:lnTo>
                  <a:pt x="4220656" y="4526173"/>
                </a:lnTo>
                <a:lnTo>
                  <a:pt x="0" y="4526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181" y="234813"/>
            <a:ext cx="934496" cy="676699"/>
            <a:chOff x="0" y="0"/>
            <a:chExt cx="5612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223" cy="406400"/>
            </a:xfrm>
            <a:custGeom>
              <a:avLst/>
              <a:gdLst/>
              <a:ahLst/>
              <a:cxnLst/>
              <a:rect r="r" b="b" t="t" l="l"/>
              <a:pathLst>
                <a:path h="406400" w="561223">
                  <a:moveTo>
                    <a:pt x="358023" y="0"/>
                  </a:moveTo>
                  <a:cubicBezTo>
                    <a:pt x="470248" y="0"/>
                    <a:pt x="561223" y="90976"/>
                    <a:pt x="561223" y="203200"/>
                  </a:cubicBezTo>
                  <a:cubicBezTo>
                    <a:pt x="561223" y="315424"/>
                    <a:pt x="470248" y="406400"/>
                    <a:pt x="358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12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8" y="-404940"/>
            <a:ext cx="1956205" cy="1956205"/>
          </a:xfrm>
          <a:custGeom>
            <a:avLst/>
            <a:gdLst/>
            <a:ahLst/>
            <a:cxnLst/>
            <a:rect r="r" b="b" t="t" l="l"/>
            <a:pathLst>
              <a:path h="1956205" w="1956205">
                <a:moveTo>
                  <a:pt x="0" y="0"/>
                </a:moveTo>
                <a:lnTo>
                  <a:pt x="1956204" y="0"/>
                </a:lnTo>
                <a:lnTo>
                  <a:pt x="1956204" y="1956204"/>
                </a:lnTo>
                <a:lnTo>
                  <a:pt x="0" y="195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29260"/>
            <a:ext cx="16154400" cy="8204547"/>
            <a:chOff x="0" y="0"/>
            <a:chExt cx="4254657" cy="2160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4657" cy="2160868"/>
            </a:xfrm>
            <a:custGeom>
              <a:avLst/>
              <a:gdLst/>
              <a:ahLst/>
              <a:cxnLst/>
              <a:rect r="r" b="b" t="t" l="l"/>
              <a:pathLst>
                <a:path h="2160868" w="4254657">
                  <a:moveTo>
                    <a:pt x="14377" y="0"/>
                  </a:moveTo>
                  <a:lnTo>
                    <a:pt x="4240280" y="0"/>
                  </a:lnTo>
                  <a:cubicBezTo>
                    <a:pt x="4244093" y="0"/>
                    <a:pt x="4247750" y="1515"/>
                    <a:pt x="4250446" y="4211"/>
                  </a:cubicBezTo>
                  <a:cubicBezTo>
                    <a:pt x="4253142" y="6907"/>
                    <a:pt x="4254657" y="10564"/>
                    <a:pt x="4254657" y="14377"/>
                  </a:cubicBezTo>
                  <a:lnTo>
                    <a:pt x="4254657" y="2146491"/>
                  </a:lnTo>
                  <a:cubicBezTo>
                    <a:pt x="4254657" y="2150304"/>
                    <a:pt x="4253142" y="2153961"/>
                    <a:pt x="4250446" y="2156657"/>
                  </a:cubicBezTo>
                  <a:cubicBezTo>
                    <a:pt x="4247750" y="2159353"/>
                    <a:pt x="4244093" y="2160868"/>
                    <a:pt x="4240280" y="2160868"/>
                  </a:cubicBezTo>
                  <a:lnTo>
                    <a:pt x="14377" y="2160868"/>
                  </a:lnTo>
                  <a:cubicBezTo>
                    <a:pt x="10564" y="2160868"/>
                    <a:pt x="6907" y="2159353"/>
                    <a:pt x="4211" y="2156657"/>
                  </a:cubicBezTo>
                  <a:cubicBezTo>
                    <a:pt x="1515" y="2153961"/>
                    <a:pt x="0" y="2150304"/>
                    <a:pt x="0" y="2146491"/>
                  </a:cubicBezTo>
                  <a:lnTo>
                    <a:pt x="0" y="14377"/>
                  </a:lnTo>
                  <a:cubicBezTo>
                    <a:pt x="0" y="10564"/>
                    <a:pt x="1515" y="6907"/>
                    <a:pt x="4211" y="4211"/>
                  </a:cubicBezTo>
                  <a:cubicBezTo>
                    <a:pt x="6907" y="1515"/>
                    <a:pt x="10564" y="0"/>
                    <a:pt x="14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254657" cy="21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87102" y="2771484"/>
            <a:ext cx="15913796" cy="5520098"/>
          </a:xfrm>
          <a:custGeom>
            <a:avLst/>
            <a:gdLst/>
            <a:ahLst/>
            <a:cxnLst/>
            <a:rect r="r" b="b" t="t" l="l"/>
            <a:pathLst>
              <a:path h="5520098" w="15913796">
                <a:moveTo>
                  <a:pt x="0" y="0"/>
                </a:moveTo>
                <a:lnTo>
                  <a:pt x="15913796" y="0"/>
                </a:lnTo>
                <a:lnTo>
                  <a:pt x="15913796" y="5520099"/>
                </a:lnTo>
                <a:lnTo>
                  <a:pt x="0" y="5520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5826" y="19050"/>
            <a:ext cx="12316348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E9E9E9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181" y="234813"/>
            <a:ext cx="934496" cy="676699"/>
            <a:chOff x="0" y="0"/>
            <a:chExt cx="5612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223" cy="406400"/>
            </a:xfrm>
            <a:custGeom>
              <a:avLst/>
              <a:gdLst/>
              <a:ahLst/>
              <a:cxnLst/>
              <a:rect r="r" b="b" t="t" l="l"/>
              <a:pathLst>
                <a:path h="406400" w="561223">
                  <a:moveTo>
                    <a:pt x="358023" y="0"/>
                  </a:moveTo>
                  <a:cubicBezTo>
                    <a:pt x="470248" y="0"/>
                    <a:pt x="561223" y="90976"/>
                    <a:pt x="561223" y="203200"/>
                  </a:cubicBezTo>
                  <a:cubicBezTo>
                    <a:pt x="561223" y="315424"/>
                    <a:pt x="470248" y="406400"/>
                    <a:pt x="358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12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82821" y="561172"/>
            <a:ext cx="413022" cy="413022"/>
          </a:xfrm>
          <a:custGeom>
            <a:avLst/>
            <a:gdLst/>
            <a:ahLst/>
            <a:cxnLst/>
            <a:rect r="r" b="b" t="t" l="l"/>
            <a:pathLst>
              <a:path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8" y="-404940"/>
            <a:ext cx="1956205" cy="1956205"/>
          </a:xfrm>
          <a:custGeom>
            <a:avLst/>
            <a:gdLst/>
            <a:ahLst/>
            <a:cxnLst/>
            <a:rect r="r" b="b" t="t" l="l"/>
            <a:pathLst>
              <a:path h="1956205" w="1956205">
                <a:moveTo>
                  <a:pt x="0" y="0"/>
                </a:moveTo>
                <a:lnTo>
                  <a:pt x="1956204" y="0"/>
                </a:lnTo>
                <a:lnTo>
                  <a:pt x="1956204" y="1956204"/>
                </a:lnTo>
                <a:lnTo>
                  <a:pt x="0" y="195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29260"/>
            <a:ext cx="16154400" cy="8204547"/>
            <a:chOff x="0" y="0"/>
            <a:chExt cx="4254657" cy="2160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4657" cy="2160868"/>
            </a:xfrm>
            <a:custGeom>
              <a:avLst/>
              <a:gdLst/>
              <a:ahLst/>
              <a:cxnLst/>
              <a:rect r="r" b="b" t="t" l="l"/>
              <a:pathLst>
                <a:path h="2160868" w="4254657">
                  <a:moveTo>
                    <a:pt x="14377" y="0"/>
                  </a:moveTo>
                  <a:lnTo>
                    <a:pt x="4240280" y="0"/>
                  </a:lnTo>
                  <a:cubicBezTo>
                    <a:pt x="4244093" y="0"/>
                    <a:pt x="4247750" y="1515"/>
                    <a:pt x="4250446" y="4211"/>
                  </a:cubicBezTo>
                  <a:cubicBezTo>
                    <a:pt x="4253142" y="6907"/>
                    <a:pt x="4254657" y="10564"/>
                    <a:pt x="4254657" y="14377"/>
                  </a:cubicBezTo>
                  <a:lnTo>
                    <a:pt x="4254657" y="2146491"/>
                  </a:lnTo>
                  <a:cubicBezTo>
                    <a:pt x="4254657" y="2150304"/>
                    <a:pt x="4253142" y="2153961"/>
                    <a:pt x="4250446" y="2156657"/>
                  </a:cubicBezTo>
                  <a:cubicBezTo>
                    <a:pt x="4247750" y="2159353"/>
                    <a:pt x="4244093" y="2160868"/>
                    <a:pt x="4240280" y="2160868"/>
                  </a:cubicBezTo>
                  <a:lnTo>
                    <a:pt x="14377" y="2160868"/>
                  </a:lnTo>
                  <a:cubicBezTo>
                    <a:pt x="10564" y="2160868"/>
                    <a:pt x="6907" y="2159353"/>
                    <a:pt x="4211" y="2156657"/>
                  </a:cubicBezTo>
                  <a:cubicBezTo>
                    <a:pt x="1515" y="2153961"/>
                    <a:pt x="0" y="2150304"/>
                    <a:pt x="0" y="2146491"/>
                  </a:cubicBezTo>
                  <a:lnTo>
                    <a:pt x="0" y="14377"/>
                  </a:lnTo>
                  <a:cubicBezTo>
                    <a:pt x="0" y="10564"/>
                    <a:pt x="1515" y="6907"/>
                    <a:pt x="4211" y="4211"/>
                  </a:cubicBezTo>
                  <a:cubicBezTo>
                    <a:pt x="6907" y="1515"/>
                    <a:pt x="10564" y="0"/>
                    <a:pt x="14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254657" cy="21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54684" y="1654352"/>
            <a:ext cx="12178632" cy="7754363"/>
          </a:xfrm>
          <a:custGeom>
            <a:avLst/>
            <a:gdLst/>
            <a:ahLst/>
            <a:cxnLst/>
            <a:rect r="r" b="b" t="t" l="l"/>
            <a:pathLst>
              <a:path h="7754363" w="12178632">
                <a:moveTo>
                  <a:pt x="0" y="0"/>
                </a:moveTo>
                <a:lnTo>
                  <a:pt x="12178632" y="0"/>
                </a:lnTo>
                <a:lnTo>
                  <a:pt x="12178632" y="7754363"/>
                </a:lnTo>
                <a:lnTo>
                  <a:pt x="0" y="775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6638" y="247161"/>
            <a:ext cx="12316348" cy="130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E9E9E9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DAGn0UwTfw4</dc:identifier>
  <dcterms:modified xsi:type="dcterms:W3CDTF">2011-08-01T06:04:30Z</dcterms:modified>
  <cp:revision>1</cp:revision>
  <dc:title>Blue White Minimalist Animated Startup Pitch Deck Presentation</dc:title>
</cp:coreProperties>
</file>